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4"/>
    <p:sldId id="257" r:id="rId35"/>
    <p:sldId id="258" r:id="rId36"/>
    <p:sldId id="259" r:id="rId37"/>
    <p:sldId id="260" r:id="rId38"/>
    <p:sldId id="261" r:id="rId39"/>
    <p:sldId id="262" r:id="rId40"/>
    <p:sldId id="263" r:id="rId41"/>
    <p:sldId id="264" r:id="rId42"/>
    <p:sldId id="265" r:id="rId43"/>
    <p:sldId id="266" r:id="rId44"/>
    <p:sldId id="267" r:id="rId45"/>
    <p:sldId id="268" r:id="rId46"/>
    <p:sldId id="269" r:id="rId47"/>
    <p:sldId id="270" r:id="rId48"/>
    <p:sldId id="271" r:id="rId49"/>
    <p:sldId id="272" r:id="rId50"/>
    <p:sldId id="273" r:id="rId51"/>
    <p:sldId id="274" r:id="rId52"/>
    <p:sldId id="275" r:id="rId5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  <p:embeddedFont>
      <p:font typeface="Montserrat" charset="1" panose="00000500000000000000"/>
      <p:regular r:id="rId16"/>
    </p:embeddedFont>
    <p:embeddedFont>
      <p:font typeface="Montserrat Bold" charset="1" panose="00000800000000000000"/>
      <p:regular r:id="rId17"/>
    </p:embeddedFont>
    <p:embeddedFont>
      <p:font typeface="Montserrat Italics" charset="1" panose="00000500000000000000"/>
      <p:regular r:id="rId18"/>
    </p:embeddedFont>
    <p:embeddedFont>
      <p:font typeface="Montserrat Bold Italics" charset="1" panose="00000800000000000000"/>
      <p:regular r:id="rId19"/>
    </p:embeddedFont>
    <p:embeddedFont>
      <p:font typeface="Montserrat Thin" charset="1" panose="00000300000000000000"/>
      <p:regular r:id="rId20"/>
    </p:embeddedFont>
    <p:embeddedFont>
      <p:font typeface="Montserrat Thin Italics" charset="1" panose="00000300000000000000"/>
      <p:regular r:id="rId21"/>
    </p:embeddedFont>
    <p:embeddedFont>
      <p:font typeface="Montserrat Extra-Light" charset="1" panose="00000300000000000000"/>
      <p:regular r:id="rId22"/>
    </p:embeddedFont>
    <p:embeddedFont>
      <p:font typeface="Montserrat Extra-Light Italics" charset="1" panose="00000300000000000000"/>
      <p:regular r:id="rId23"/>
    </p:embeddedFont>
    <p:embeddedFont>
      <p:font typeface="Montserrat Light" charset="1" panose="00000400000000000000"/>
      <p:regular r:id="rId24"/>
    </p:embeddedFont>
    <p:embeddedFont>
      <p:font typeface="Montserrat Light Italics" charset="1" panose="00000400000000000000"/>
      <p:regular r:id="rId25"/>
    </p:embeddedFont>
    <p:embeddedFont>
      <p:font typeface="Montserrat Medium" charset="1" panose="00000600000000000000"/>
      <p:regular r:id="rId26"/>
    </p:embeddedFont>
    <p:embeddedFont>
      <p:font typeface="Montserrat Medium Italics" charset="1" panose="00000600000000000000"/>
      <p:regular r:id="rId27"/>
    </p:embeddedFont>
    <p:embeddedFont>
      <p:font typeface="Montserrat Semi-Bold" charset="1" panose="00000700000000000000"/>
      <p:regular r:id="rId28"/>
    </p:embeddedFont>
    <p:embeddedFont>
      <p:font typeface="Montserrat Semi-Bold Italics" charset="1" panose="00000700000000000000"/>
      <p:regular r:id="rId29"/>
    </p:embeddedFont>
    <p:embeddedFont>
      <p:font typeface="Montserrat Ultra-Bold" charset="1" panose="00000900000000000000"/>
      <p:regular r:id="rId30"/>
    </p:embeddedFont>
    <p:embeddedFont>
      <p:font typeface="Montserrat Ultra-Bold Italics" charset="1" panose="00000900000000000000"/>
      <p:regular r:id="rId31"/>
    </p:embeddedFont>
    <p:embeddedFont>
      <p:font typeface="Montserrat Heavy" charset="1" panose="00000A00000000000000"/>
      <p:regular r:id="rId32"/>
    </p:embeddedFont>
    <p:embeddedFont>
      <p:font typeface="Montserrat Heavy Italics" charset="1" panose="00000A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slides/slide5.xml" Type="http://schemas.openxmlformats.org/officeDocument/2006/relationships/slide"/><Relationship Id="rId39" Target="slides/slide6.xml" Type="http://schemas.openxmlformats.org/officeDocument/2006/relationships/slide"/><Relationship Id="rId4" Target="theme/theme1.xml" Type="http://schemas.openxmlformats.org/officeDocument/2006/relationships/theme"/><Relationship Id="rId40" Target="slides/slide7.xml" Type="http://schemas.openxmlformats.org/officeDocument/2006/relationships/slide"/><Relationship Id="rId41" Target="slides/slide8.xml" Type="http://schemas.openxmlformats.org/officeDocument/2006/relationships/slide"/><Relationship Id="rId42" Target="slides/slide9.xml" Type="http://schemas.openxmlformats.org/officeDocument/2006/relationships/slide"/><Relationship Id="rId43" Target="slides/slide10.xml" Type="http://schemas.openxmlformats.org/officeDocument/2006/relationships/slide"/><Relationship Id="rId44" Target="slides/slide11.xml" Type="http://schemas.openxmlformats.org/officeDocument/2006/relationships/slide"/><Relationship Id="rId45" Target="slides/slide12.xml" Type="http://schemas.openxmlformats.org/officeDocument/2006/relationships/slide"/><Relationship Id="rId46" Target="slides/slide13.xml" Type="http://schemas.openxmlformats.org/officeDocument/2006/relationships/slide"/><Relationship Id="rId47" Target="slides/slide14.xml" Type="http://schemas.openxmlformats.org/officeDocument/2006/relationships/slide"/><Relationship Id="rId48" Target="slides/slide15.xml" Type="http://schemas.openxmlformats.org/officeDocument/2006/relationships/slide"/><Relationship Id="rId49" Target="slides/slide16.xml" Type="http://schemas.openxmlformats.org/officeDocument/2006/relationships/slide"/><Relationship Id="rId5" Target="tableStyles.xml" Type="http://schemas.openxmlformats.org/officeDocument/2006/relationships/tableStyles"/><Relationship Id="rId50" Target="slides/slide17.xml" Type="http://schemas.openxmlformats.org/officeDocument/2006/relationships/slide"/><Relationship Id="rId51" Target="slides/slide18.xml" Type="http://schemas.openxmlformats.org/officeDocument/2006/relationships/slide"/><Relationship Id="rId52" Target="slides/slide19.xml" Type="http://schemas.openxmlformats.org/officeDocument/2006/relationships/slide"/><Relationship Id="rId53" Target="slides/slide20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jpe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5C8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54304" y="-229802"/>
            <a:ext cx="14148597" cy="10516802"/>
            <a:chOff x="0" y="0"/>
            <a:chExt cx="18864796" cy="1402240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5267" t="0" r="5267" b="0"/>
            <a:stretch>
              <a:fillRect/>
            </a:stretch>
          </p:blipFill>
          <p:spPr>
            <a:xfrm flipH="false" flipV="false">
              <a:off x="0" y="0"/>
              <a:ext cx="18864796" cy="14022403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-7020778">
            <a:off x="-6402716" y="821505"/>
            <a:ext cx="16230600" cy="10441156"/>
          </a:xfrm>
          <a:prstGeom prst="rect">
            <a:avLst/>
          </a:prstGeom>
          <a:solidFill>
            <a:srgbClr val="294851"/>
          </a:solidFill>
        </p:spPr>
      </p:sp>
      <p:sp>
        <p:nvSpPr>
          <p:cNvPr name="AutoShape 5" id="5"/>
          <p:cNvSpPr/>
          <p:nvPr/>
        </p:nvSpPr>
        <p:spPr>
          <a:xfrm rot="-7020778">
            <a:off x="-7861675" y="821505"/>
            <a:ext cx="16230600" cy="10441156"/>
          </a:xfrm>
          <a:prstGeom prst="rect">
            <a:avLst/>
          </a:prstGeom>
          <a:solidFill>
            <a:srgbClr val="062132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528825" y="5209348"/>
            <a:ext cx="10799778" cy="9006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41"/>
              </a:lnSpc>
            </a:pPr>
            <a:r>
              <a:rPr lang="en-US" sz="6788" spc="-400">
                <a:solidFill>
                  <a:srgbClr val="B0B9BF"/>
                </a:solidFill>
                <a:latin typeface="Montserrat Ultra-Bold Italics"/>
              </a:rPr>
              <a:t>OESON PROJECT II: ANALYZING HR DATA &amp; TURNING IT INTO INSIGHTFUL VISUALIZATION</a:t>
            </a:r>
          </a:p>
          <a:p>
            <a:pPr>
              <a:lnSpc>
                <a:spcPts val="13338"/>
              </a:lnSpc>
            </a:pPr>
          </a:p>
          <a:p>
            <a:pPr>
              <a:lnSpc>
                <a:spcPts val="13338"/>
              </a:lnSpc>
            </a:pPr>
          </a:p>
          <a:p>
            <a:pPr>
              <a:lnSpc>
                <a:spcPts val="12715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28700" y="1028700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476242" y="8956802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 rot="0">
            <a:off x="-1536273" y="4580698"/>
            <a:ext cx="5244233" cy="0"/>
          </a:xfrm>
          <a:prstGeom prst="line">
            <a:avLst/>
          </a:prstGeom>
          <a:ln cap="rnd" w="19050">
            <a:solidFill>
              <a:srgbClr val="1C5C8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0">
            <a:off x="-2298994" y="9582841"/>
            <a:ext cx="9005773" cy="0"/>
          </a:xfrm>
          <a:prstGeom prst="line">
            <a:avLst/>
          </a:prstGeom>
          <a:ln cap="rnd" w="19050">
            <a:solidFill>
              <a:srgbClr val="1C5C8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0">
            <a:off x="-3516288" y="3712270"/>
            <a:ext cx="5720180" cy="0"/>
          </a:xfrm>
          <a:prstGeom prst="line">
            <a:avLst/>
          </a:prstGeom>
          <a:ln cap="rnd" w="19050">
            <a:solidFill>
              <a:srgbClr val="1C5C8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0">
            <a:off x="3066191" y="2823187"/>
            <a:ext cx="930938" cy="0"/>
          </a:xfrm>
          <a:prstGeom prst="line">
            <a:avLst/>
          </a:prstGeom>
          <a:ln cap="rnd" w="19050">
            <a:solidFill>
              <a:srgbClr val="1C5C8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0">
            <a:off x="628699" y="2392260"/>
            <a:ext cx="1291530" cy="0"/>
          </a:xfrm>
          <a:prstGeom prst="line">
            <a:avLst/>
          </a:prstGeom>
          <a:ln cap="rnd" w="19050">
            <a:solidFill>
              <a:srgbClr val="1C5C8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253625" y="201204"/>
            <a:ext cx="4094460" cy="1324281"/>
          </a:xfrm>
          <a:custGeom>
            <a:avLst/>
            <a:gdLst/>
            <a:ahLst/>
            <a:cxnLst/>
            <a:rect r="r" b="b" t="t" l="l"/>
            <a:pathLst>
              <a:path h="1324281" w="4094460">
                <a:moveTo>
                  <a:pt x="0" y="0"/>
                </a:moveTo>
                <a:lnTo>
                  <a:pt x="4094460" y="0"/>
                </a:lnTo>
                <a:lnTo>
                  <a:pt x="4094460" y="1324281"/>
                </a:lnTo>
                <a:lnTo>
                  <a:pt x="0" y="13242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-913439" y="9516166"/>
            <a:ext cx="6428589" cy="606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B0B9BF"/>
                </a:solidFill>
                <a:latin typeface="Montserrat Bold"/>
              </a:rPr>
              <a:t>BY ANASS EL AQLI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891735" y="4797984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-10334614" y="9613261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4" id="4"/>
          <p:cNvSpPr/>
          <p:nvPr/>
        </p:nvSpPr>
        <p:spPr>
          <a:xfrm rot="0">
            <a:off x="-10334614" y="-675827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5" id="5"/>
          <p:cNvSpPr/>
          <p:nvPr/>
        </p:nvSpPr>
        <p:spPr>
          <a:xfrm rot="-1753206">
            <a:off x="-739335" y="4950384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8071481" y="0"/>
            <a:ext cx="7110792" cy="5568692"/>
          </a:xfrm>
          <a:custGeom>
            <a:avLst/>
            <a:gdLst/>
            <a:ahLst/>
            <a:cxnLst/>
            <a:rect r="r" b="b" t="t" l="l"/>
            <a:pathLst>
              <a:path h="5568692" w="7110792">
                <a:moveTo>
                  <a:pt x="0" y="0"/>
                </a:moveTo>
                <a:lnTo>
                  <a:pt x="7110792" y="0"/>
                </a:lnTo>
                <a:lnTo>
                  <a:pt x="7110792" y="5568692"/>
                </a:lnTo>
                <a:lnTo>
                  <a:pt x="0" y="55686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5411220"/>
            <a:ext cx="8361165" cy="4875780"/>
          </a:xfrm>
          <a:custGeom>
            <a:avLst/>
            <a:gdLst/>
            <a:ahLst/>
            <a:cxnLst/>
            <a:rect r="r" b="b" t="t" l="l"/>
            <a:pathLst>
              <a:path h="4875780" w="8361165">
                <a:moveTo>
                  <a:pt x="0" y="0"/>
                </a:moveTo>
                <a:lnTo>
                  <a:pt x="8361165" y="0"/>
                </a:lnTo>
                <a:lnTo>
                  <a:pt x="8361165" y="4875780"/>
                </a:lnTo>
                <a:lnTo>
                  <a:pt x="0" y="48757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909468" y="6443913"/>
            <a:ext cx="1166107" cy="116610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80975" cap="sq">
              <a:solidFill>
                <a:srgbClr val="7ED957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001331" y="3423091"/>
            <a:ext cx="982382" cy="3020822"/>
            <a:chOff x="0" y="0"/>
            <a:chExt cx="529359" cy="162777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9359" cy="1627777"/>
            </a:xfrm>
            <a:custGeom>
              <a:avLst/>
              <a:gdLst/>
              <a:ahLst/>
              <a:cxnLst/>
              <a:rect r="r" b="b" t="t" l="l"/>
              <a:pathLst>
                <a:path h="1627777" w="529359">
                  <a:moveTo>
                    <a:pt x="264679" y="1627777"/>
                  </a:moveTo>
                  <a:lnTo>
                    <a:pt x="0" y="1221377"/>
                  </a:lnTo>
                  <a:lnTo>
                    <a:pt x="203200" y="1221377"/>
                  </a:lnTo>
                  <a:lnTo>
                    <a:pt x="203200" y="0"/>
                  </a:lnTo>
                  <a:lnTo>
                    <a:pt x="326159" y="0"/>
                  </a:lnTo>
                  <a:lnTo>
                    <a:pt x="326159" y="1221377"/>
                  </a:lnTo>
                  <a:lnTo>
                    <a:pt x="529359" y="1221377"/>
                  </a:lnTo>
                  <a:lnTo>
                    <a:pt x="264679" y="1627777"/>
                  </a:lnTo>
                  <a:close/>
                </a:path>
              </a:pathLst>
            </a:custGeom>
            <a:solidFill>
              <a:srgbClr val="1C5C8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203200" y="-19050"/>
              <a:ext cx="122959" cy="1545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58420" y="1133475"/>
            <a:ext cx="7713061" cy="1273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5000" spc="-295">
                <a:solidFill>
                  <a:srgbClr val="263F6B"/>
                </a:solidFill>
                <a:latin typeface="Montserrat Ultra-Bold Italics"/>
              </a:rPr>
              <a:t>COMPANY DEMOGRAPHICS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0" y="4778056"/>
            <a:ext cx="6900370" cy="203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249"/>
              </a:lnSpc>
              <a:buFont typeface="Arial"/>
              <a:buChar char="•"/>
            </a:pPr>
            <a:r>
              <a:rPr lang="en-US" sz="2499" spc="49">
                <a:solidFill>
                  <a:srgbClr val="000000"/>
                </a:solidFill>
                <a:latin typeface="Montserrat"/>
              </a:rPr>
              <a:t>Not only are almost 95% of the employees American, but they’re also mainly from the state of Massachusetts (88.75%) and around 2% from its neighbor, Connecticut.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58420" y="3491213"/>
            <a:ext cx="1645940" cy="646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 spc="75">
                <a:solidFill>
                  <a:srgbClr val="213559"/>
                </a:solidFill>
                <a:latin typeface="Montserrat Bold"/>
              </a:rPr>
              <a:t>STATE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521910" y="2330051"/>
            <a:ext cx="4958840" cy="860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0"/>
              </a:lnSpc>
            </a:pPr>
            <a:r>
              <a:rPr lang="en-US" sz="2478">
                <a:solidFill>
                  <a:srgbClr val="000000"/>
                </a:solidFill>
                <a:latin typeface="Montserrat Bold"/>
              </a:rPr>
              <a:t>More than 90% of the employees are from here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065193" y="9904780"/>
            <a:ext cx="3118049" cy="797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5"/>
              </a:lnSpc>
            </a:pPr>
            <a:r>
              <a:rPr lang="en-US" sz="1703">
                <a:solidFill>
                  <a:srgbClr val="000000"/>
                </a:solidFill>
                <a:latin typeface="Canva Sans"/>
              </a:rPr>
              <a:t>This map is from: jetpunk.com</a:t>
            </a:r>
          </a:p>
          <a:p>
            <a:pPr algn="ctr">
              <a:lnSpc>
                <a:spcPts val="4205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891735" y="4797984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-10334614" y="9613261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4" id="4"/>
          <p:cNvSpPr/>
          <p:nvPr/>
        </p:nvSpPr>
        <p:spPr>
          <a:xfrm rot="0">
            <a:off x="-10334614" y="-675827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0" y="6924455"/>
            <a:ext cx="7153592" cy="203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249"/>
              </a:lnSpc>
              <a:buFont typeface="Arial"/>
              <a:buChar char="•"/>
            </a:pPr>
            <a:r>
              <a:rPr lang="en-US" sz="2499" spc="49">
                <a:solidFill>
                  <a:srgbClr val="000000"/>
                </a:solidFill>
                <a:latin typeface="Montserrat"/>
              </a:rPr>
              <a:t>However, the box plot shows that females earn slightly less  on average than their male counterparts. with outliers such as the female CEO who earns $250,000.</a:t>
            </a:r>
          </a:p>
        </p:txBody>
      </p:sp>
      <p:sp>
        <p:nvSpPr>
          <p:cNvPr name="AutoShape 6" id="6"/>
          <p:cNvSpPr/>
          <p:nvPr/>
        </p:nvSpPr>
        <p:spPr>
          <a:xfrm rot="-1753206">
            <a:off x="-739335" y="4950384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Freeform 7" id="7"/>
          <p:cNvSpPr/>
          <p:nvPr/>
        </p:nvSpPr>
        <p:spPr>
          <a:xfrm flipH="false" flipV="false" rot="0">
            <a:off x="6349525" y="0"/>
            <a:ext cx="6695137" cy="5335367"/>
          </a:xfrm>
          <a:custGeom>
            <a:avLst/>
            <a:gdLst/>
            <a:ahLst/>
            <a:cxnLst/>
            <a:rect r="r" b="b" t="t" l="l"/>
            <a:pathLst>
              <a:path h="5335367" w="6695137">
                <a:moveTo>
                  <a:pt x="0" y="0"/>
                </a:moveTo>
                <a:lnTo>
                  <a:pt x="6695137" y="0"/>
                </a:lnTo>
                <a:lnTo>
                  <a:pt x="6695137" y="5335367"/>
                </a:lnTo>
                <a:lnTo>
                  <a:pt x="0" y="53353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940172" y="2853237"/>
            <a:ext cx="9322303" cy="7075781"/>
          </a:xfrm>
          <a:custGeom>
            <a:avLst/>
            <a:gdLst/>
            <a:ahLst/>
            <a:cxnLst/>
            <a:rect r="r" b="b" t="t" l="l"/>
            <a:pathLst>
              <a:path h="7075781" w="9322303">
                <a:moveTo>
                  <a:pt x="0" y="0"/>
                </a:moveTo>
                <a:lnTo>
                  <a:pt x="9322303" y="0"/>
                </a:lnTo>
                <a:lnTo>
                  <a:pt x="9322303" y="7075782"/>
                </a:lnTo>
                <a:lnTo>
                  <a:pt x="0" y="70757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58420" y="1133475"/>
            <a:ext cx="7713061" cy="1273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5000" spc="-295">
                <a:solidFill>
                  <a:srgbClr val="263F6B"/>
                </a:solidFill>
                <a:latin typeface="Montserrat Ultra-Bold Italics"/>
              </a:rPr>
              <a:t>COMPANY DEMOGRAPHICS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4717830"/>
            <a:ext cx="6615496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249"/>
              </a:lnSpc>
              <a:buFont typeface="Arial"/>
              <a:buChar char="•"/>
            </a:pPr>
            <a:r>
              <a:rPr lang="en-US" sz="2499" spc="49">
                <a:solidFill>
                  <a:srgbClr val="000000"/>
                </a:solidFill>
                <a:latin typeface="Montserrat"/>
              </a:rPr>
              <a:t>The count plot demonstrates that there are more females than males in this company.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3490374"/>
            <a:ext cx="6233907" cy="646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 spc="75">
                <a:solidFill>
                  <a:srgbClr val="213559"/>
                </a:solidFill>
                <a:latin typeface="Montserrat Bold"/>
              </a:rPr>
              <a:t>COMPARISON BY SEX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891735" y="4797984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-10334614" y="9613261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4" id="4"/>
          <p:cNvSpPr/>
          <p:nvPr/>
        </p:nvSpPr>
        <p:spPr>
          <a:xfrm rot="0">
            <a:off x="-10334614" y="-675827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0" y="6514880"/>
            <a:ext cx="7153592" cy="244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249"/>
              </a:lnSpc>
              <a:buFont typeface="Arial"/>
              <a:buChar char="•"/>
            </a:pPr>
            <a:r>
              <a:rPr lang="en-US" sz="2499" spc="49">
                <a:solidFill>
                  <a:srgbClr val="000000"/>
                </a:solidFill>
                <a:latin typeface="Montserrat"/>
              </a:rPr>
              <a:t>However, one observable factor I would assume based on the data is that 71.59% of females are employed in the production department, which is associated with lower salaries, compared to 61.48% of males.</a:t>
            </a:r>
          </a:p>
        </p:txBody>
      </p:sp>
      <p:sp>
        <p:nvSpPr>
          <p:cNvPr name="AutoShape 6" id="6"/>
          <p:cNvSpPr/>
          <p:nvPr/>
        </p:nvSpPr>
        <p:spPr>
          <a:xfrm rot="-1753206">
            <a:off x="-739335" y="4950384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Freeform 7" id="7"/>
          <p:cNvSpPr/>
          <p:nvPr/>
        </p:nvSpPr>
        <p:spPr>
          <a:xfrm flipH="false" flipV="false" rot="0">
            <a:off x="7340512" y="6699263"/>
            <a:ext cx="10561202" cy="2913998"/>
          </a:xfrm>
          <a:custGeom>
            <a:avLst/>
            <a:gdLst/>
            <a:ahLst/>
            <a:cxnLst/>
            <a:rect r="r" b="b" t="t" l="l"/>
            <a:pathLst>
              <a:path h="2913998" w="10561202">
                <a:moveTo>
                  <a:pt x="0" y="0"/>
                </a:moveTo>
                <a:lnTo>
                  <a:pt x="10561202" y="0"/>
                </a:lnTo>
                <a:lnTo>
                  <a:pt x="10561202" y="2913998"/>
                </a:lnTo>
                <a:lnTo>
                  <a:pt x="0" y="291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556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611310" y="143090"/>
            <a:ext cx="8227076" cy="6556173"/>
          </a:xfrm>
          <a:custGeom>
            <a:avLst/>
            <a:gdLst/>
            <a:ahLst/>
            <a:cxnLst/>
            <a:rect r="r" b="b" t="t" l="l"/>
            <a:pathLst>
              <a:path h="6556173" w="8227076">
                <a:moveTo>
                  <a:pt x="0" y="0"/>
                </a:moveTo>
                <a:lnTo>
                  <a:pt x="8227076" y="0"/>
                </a:lnTo>
                <a:lnTo>
                  <a:pt x="8227076" y="6556173"/>
                </a:lnTo>
                <a:lnTo>
                  <a:pt x="0" y="65561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58420" y="1133475"/>
            <a:ext cx="7713061" cy="1273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5000" spc="-295">
                <a:solidFill>
                  <a:srgbClr val="263F6B"/>
                </a:solidFill>
                <a:latin typeface="Montserrat Ultra-Bold Italics"/>
              </a:rPr>
              <a:t>COMPANY DEMOGRAPHICS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4717830"/>
            <a:ext cx="7153592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249"/>
              </a:lnSpc>
              <a:buFont typeface="Arial"/>
              <a:buChar char="•"/>
            </a:pPr>
            <a:r>
              <a:rPr lang="en-US" sz="2499" spc="49">
                <a:solidFill>
                  <a:srgbClr val="000000"/>
                </a:solidFill>
                <a:latin typeface="Montserrat"/>
              </a:rPr>
              <a:t>Unfortunately, the dataset does not encompass the multitude of reasons contributing to the gender pay gap.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3210450"/>
            <a:ext cx="6233907" cy="646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 spc="75">
                <a:solidFill>
                  <a:srgbClr val="213559"/>
                </a:solidFill>
                <a:latin typeface="Montserrat Bold"/>
              </a:rPr>
              <a:t>COMPARISON BY SEX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891735" y="4797984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-10334614" y="9613261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4" id="4"/>
          <p:cNvSpPr/>
          <p:nvPr/>
        </p:nvSpPr>
        <p:spPr>
          <a:xfrm rot="0">
            <a:off x="-10334614" y="-675827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5" id="5"/>
          <p:cNvSpPr/>
          <p:nvPr/>
        </p:nvSpPr>
        <p:spPr>
          <a:xfrm rot="-1753206">
            <a:off x="76559" y="4797984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6520538" y="675827"/>
            <a:ext cx="11497940" cy="8976577"/>
          </a:xfrm>
          <a:custGeom>
            <a:avLst/>
            <a:gdLst/>
            <a:ahLst/>
            <a:cxnLst/>
            <a:rect r="r" b="b" t="t" l="l"/>
            <a:pathLst>
              <a:path h="8976577" w="11497940">
                <a:moveTo>
                  <a:pt x="0" y="0"/>
                </a:moveTo>
                <a:lnTo>
                  <a:pt x="11497940" y="0"/>
                </a:lnTo>
                <a:lnTo>
                  <a:pt x="11497940" y="8976577"/>
                </a:lnTo>
                <a:lnTo>
                  <a:pt x="0" y="89765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86631" y="1133475"/>
            <a:ext cx="7396534" cy="1273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5000" spc="-295">
                <a:solidFill>
                  <a:srgbClr val="263F6B"/>
                </a:solidFill>
                <a:latin typeface="Montserrat Ultra-Bold Italics"/>
              </a:rPr>
              <a:t>COMPANY DEMOGRAPHICS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4512716"/>
            <a:ext cx="6140706" cy="408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249"/>
              </a:lnSpc>
              <a:buFont typeface="Arial"/>
              <a:buChar char="•"/>
            </a:pPr>
            <a:r>
              <a:rPr lang="en-US" sz="2499" spc="49">
                <a:solidFill>
                  <a:srgbClr val="000000"/>
                </a:solidFill>
                <a:latin typeface="Montserrat"/>
              </a:rPr>
              <a:t>More than half of the employees were recruited from Indeed and LinkedIn.</a:t>
            </a:r>
          </a:p>
          <a:p>
            <a:pPr>
              <a:lnSpc>
                <a:spcPts val="3249"/>
              </a:lnSpc>
            </a:pPr>
          </a:p>
          <a:p>
            <a:pPr>
              <a:lnSpc>
                <a:spcPts val="3249"/>
              </a:lnSpc>
            </a:pPr>
          </a:p>
          <a:p>
            <a:pPr marL="539749" indent="-269875" lvl="1">
              <a:lnSpc>
                <a:spcPts val="3249"/>
              </a:lnSpc>
              <a:buFont typeface="Arial"/>
              <a:buChar char="•"/>
            </a:pPr>
            <a:r>
              <a:rPr lang="en-US" sz="2499" spc="49">
                <a:solidFill>
                  <a:srgbClr val="000000"/>
                </a:solidFill>
                <a:latin typeface="Montserrat"/>
              </a:rPr>
              <a:t>Other significant sources are Google Search, referrals, and Diversity job fairs.</a:t>
            </a:r>
          </a:p>
          <a:p>
            <a:pPr>
              <a:lnSpc>
                <a:spcPts val="3249"/>
              </a:lnSpc>
            </a:pPr>
          </a:p>
          <a:p>
            <a:pPr>
              <a:lnSpc>
                <a:spcPts val="324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86631" y="3107893"/>
            <a:ext cx="6233907" cy="646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 spc="75">
                <a:solidFill>
                  <a:srgbClr val="213559"/>
                </a:solidFill>
                <a:latin typeface="Montserrat Bold"/>
              </a:rPr>
              <a:t>RECRUITMENT SOURCE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891735" y="4797984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-10334614" y="9613261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4" id="4"/>
          <p:cNvSpPr/>
          <p:nvPr/>
        </p:nvSpPr>
        <p:spPr>
          <a:xfrm rot="0">
            <a:off x="-10334614" y="-675827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5" id="5"/>
          <p:cNvSpPr/>
          <p:nvPr/>
        </p:nvSpPr>
        <p:spPr>
          <a:xfrm rot="-1753206">
            <a:off x="-739335" y="4950384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7470119" y="132520"/>
            <a:ext cx="10538245" cy="9208719"/>
          </a:xfrm>
          <a:custGeom>
            <a:avLst/>
            <a:gdLst/>
            <a:ahLst/>
            <a:cxnLst/>
            <a:rect r="r" b="b" t="t" l="l"/>
            <a:pathLst>
              <a:path h="9208719" w="10538245">
                <a:moveTo>
                  <a:pt x="0" y="0"/>
                </a:moveTo>
                <a:lnTo>
                  <a:pt x="10538245" y="0"/>
                </a:lnTo>
                <a:lnTo>
                  <a:pt x="10538245" y="9208719"/>
                </a:lnTo>
                <a:lnTo>
                  <a:pt x="0" y="92087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58420" y="1133475"/>
            <a:ext cx="7713061" cy="1273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5000" spc="-295">
                <a:solidFill>
                  <a:srgbClr val="263F6B"/>
                </a:solidFill>
                <a:latin typeface="Montserrat Ultra-Bold Italics"/>
              </a:rPr>
              <a:t>COMPANY DEMOGRAPHICS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5279805"/>
            <a:ext cx="6233907" cy="162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249"/>
              </a:lnSpc>
              <a:buFont typeface="Arial"/>
              <a:buChar char="•"/>
            </a:pPr>
            <a:r>
              <a:rPr lang="en-US" sz="2499" spc="49">
                <a:solidFill>
                  <a:srgbClr val="000000"/>
                </a:solidFill>
                <a:latin typeface="Montserrat"/>
              </a:rPr>
              <a:t>66.6% of the employees still work in the company.  While 33.4% have a terminated status mainly voluntarily.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337922" y="3491437"/>
            <a:ext cx="6233907" cy="646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 spc="75">
                <a:solidFill>
                  <a:srgbClr val="213559"/>
                </a:solidFill>
                <a:latin typeface="Montserrat Bold"/>
              </a:rPr>
              <a:t>EMPLOYEE STATUS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891735" y="4797984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-10334614" y="9613261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4" id="4"/>
          <p:cNvSpPr/>
          <p:nvPr/>
        </p:nvSpPr>
        <p:spPr>
          <a:xfrm rot="0">
            <a:off x="-10334614" y="-675827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5" id="5"/>
          <p:cNvSpPr/>
          <p:nvPr/>
        </p:nvSpPr>
        <p:spPr>
          <a:xfrm rot="-1753206">
            <a:off x="-739335" y="4950384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6893551" y="1028700"/>
            <a:ext cx="11114813" cy="8189862"/>
          </a:xfrm>
          <a:custGeom>
            <a:avLst/>
            <a:gdLst/>
            <a:ahLst/>
            <a:cxnLst/>
            <a:rect r="r" b="b" t="t" l="l"/>
            <a:pathLst>
              <a:path h="8189862" w="11114813">
                <a:moveTo>
                  <a:pt x="0" y="0"/>
                </a:moveTo>
                <a:lnTo>
                  <a:pt x="11114813" y="0"/>
                </a:lnTo>
                <a:lnTo>
                  <a:pt x="11114813" y="8189862"/>
                </a:lnTo>
                <a:lnTo>
                  <a:pt x="0" y="8189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58420" y="1133475"/>
            <a:ext cx="7713061" cy="1273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5000" spc="-295">
                <a:solidFill>
                  <a:srgbClr val="263F6B"/>
                </a:solidFill>
                <a:latin typeface="Montserrat Ultra-Bold Italics"/>
              </a:rPr>
              <a:t>COMPANY DEMOGRAPHICS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5104581"/>
            <a:ext cx="6354385" cy="285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249"/>
              </a:lnSpc>
              <a:buFont typeface="Arial"/>
              <a:buChar char="•"/>
            </a:pPr>
            <a:r>
              <a:rPr lang="en-US" sz="2499" spc="49">
                <a:solidFill>
                  <a:srgbClr val="000000"/>
                </a:solidFill>
                <a:latin typeface="Montserrat"/>
              </a:rPr>
              <a:t>The employees with terminated status left for multiple different reasons with the most common ones being leaving for another position, followed by unhappiness, wanting more money, career change, and more.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337922" y="3403825"/>
            <a:ext cx="6233907" cy="646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 spc="75">
                <a:solidFill>
                  <a:srgbClr val="213559"/>
                </a:solidFill>
                <a:latin typeface="Montserrat Bold"/>
              </a:rPr>
              <a:t>EMPLOYEE STATUS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891735" y="4797984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-10334614" y="9613261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4" id="4"/>
          <p:cNvSpPr/>
          <p:nvPr/>
        </p:nvSpPr>
        <p:spPr>
          <a:xfrm rot="0">
            <a:off x="-10334614" y="-675827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5" id="5"/>
          <p:cNvSpPr/>
          <p:nvPr/>
        </p:nvSpPr>
        <p:spPr>
          <a:xfrm rot="-1753206">
            <a:off x="-739335" y="4950384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6893551" y="423796"/>
            <a:ext cx="11244142" cy="8793982"/>
          </a:xfrm>
          <a:custGeom>
            <a:avLst/>
            <a:gdLst/>
            <a:ahLst/>
            <a:cxnLst/>
            <a:rect r="r" b="b" t="t" l="l"/>
            <a:pathLst>
              <a:path h="8793982" w="11244142">
                <a:moveTo>
                  <a:pt x="0" y="0"/>
                </a:moveTo>
                <a:lnTo>
                  <a:pt x="11244142" y="0"/>
                </a:lnTo>
                <a:lnTo>
                  <a:pt x="11244142" y="8793982"/>
                </a:lnTo>
                <a:lnTo>
                  <a:pt x="0" y="87939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37886" y="9217778"/>
            <a:ext cx="8162909" cy="746574"/>
          </a:xfrm>
          <a:custGeom>
            <a:avLst/>
            <a:gdLst/>
            <a:ahLst/>
            <a:cxnLst/>
            <a:rect r="r" b="b" t="t" l="l"/>
            <a:pathLst>
              <a:path h="746574" w="8162909">
                <a:moveTo>
                  <a:pt x="0" y="0"/>
                </a:moveTo>
                <a:lnTo>
                  <a:pt x="8162909" y="0"/>
                </a:lnTo>
                <a:lnTo>
                  <a:pt x="8162909" y="746574"/>
                </a:lnTo>
                <a:lnTo>
                  <a:pt x="0" y="7465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6548" r="-112451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58420" y="1133475"/>
            <a:ext cx="7713061" cy="1273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5000" spc="-295">
                <a:solidFill>
                  <a:srgbClr val="263F6B"/>
                </a:solidFill>
                <a:latin typeface="Montserrat Ultra-Bold Italics"/>
              </a:rPr>
              <a:t>COMPANY DEMOGRAPHICS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4505772"/>
            <a:ext cx="6893551" cy="449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249"/>
              </a:lnSpc>
              <a:buFont typeface="Arial"/>
              <a:buChar char="•"/>
            </a:pPr>
            <a:r>
              <a:rPr lang="en-US" sz="2499" spc="49">
                <a:solidFill>
                  <a:srgbClr val="000000"/>
                </a:solidFill>
                <a:latin typeface="Montserrat"/>
              </a:rPr>
              <a:t>From the difference between the 'DateofHire' and 'LastPerformanceReview_Date' columns of terminated employees, we can visualize the approximate duration of their stay in the company.</a:t>
            </a:r>
          </a:p>
          <a:p>
            <a:pPr>
              <a:lnSpc>
                <a:spcPts val="3249"/>
              </a:lnSpc>
            </a:pPr>
          </a:p>
          <a:p>
            <a:pPr marL="539749" indent="-269875" lvl="1">
              <a:lnSpc>
                <a:spcPts val="3249"/>
              </a:lnSpc>
              <a:buFont typeface="Arial"/>
              <a:buChar char="•"/>
            </a:pPr>
            <a:r>
              <a:rPr lang="en-US" sz="2499" spc="49">
                <a:solidFill>
                  <a:srgbClr val="000000"/>
                </a:solidFill>
                <a:latin typeface="Montserrat"/>
              </a:rPr>
              <a:t>Most e</a:t>
            </a:r>
            <a:r>
              <a:rPr lang="en-US" sz="2499" spc="49">
                <a:solidFill>
                  <a:srgbClr val="000000"/>
                </a:solidFill>
                <a:latin typeface="Montserrat"/>
              </a:rPr>
              <a:t>x-employees spend between 1 and 5 years. The highest number of them spent around 3.5 years. With an average duration of 2.95 years.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3263526"/>
            <a:ext cx="6233907" cy="646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 spc="75">
                <a:solidFill>
                  <a:srgbClr val="213559"/>
                </a:solidFill>
                <a:latin typeface="Montserrat Bold"/>
              </a:rPr>
              <a:t>EMPLOYEE STATUS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891735" y="4797984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-10334614" y="9613261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4" id="4"/>
          <p:cNvSpPr/>
          <p:nvPr/>
        </p:nvSpPr>
        <p:spPr>
          <a:xfrm rot="0">
            <a:off x="-10334614" y="-675827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5" id="5"/>
          <p:cNvSpPr/>
          <p:nvPr/>
        </p:nvSpPr>
        <p:spPr>
          <a:xfrm rot="-1753206">
            <a:off x="76559" y="4797984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6064791" y="999062"/>
            <a:ext cx="11870441" cy="7714180"/>
          </a:xfrm>
          <a:custGeom>
            <a:avLst/>
            <a:gdLst/>
            <a:ahLst/>
            <a:cxnLst/>
            <a:rect r="r" b="b" t="t" l="l"/>
            <a:pathLst>
              <a:path h="7714180" w="11870441">
                <a:moveTo>
                  <a:pt x="0" y="0"/>
                </a:moveTo>
                <a:lnTo>
                  <a:pt x="11870441" y="0"/>
                </a:lnTo>
                <a:lnTo>
                  <a:pt x="11870441" y="7714180"/>
                </a:lnTo>
                <a:lnTo>
                  <a:pt x="0" y="77141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68" r="0" b="-26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3138" y="1103837"/>
            <a:ext cx="7396534" cy="1273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5000" spc="-295">
                <a:solidFill>
                  <a:srgbClr val="263F6B"/>
                </a:solidFill>
                <a:latin typeface="Montserrat Ultra-Bold Italics"/>
              </a:rPr>
              <a:t>MORE COMPANY </a:t>
            </a:r>
          </a:p>
          <a:p>
            <a:pPr>
              <a:lnSpc>
                <a:spcPts val="4900"/>
              </a:lnSpc>
            </a:pPr>
            <a:r>
              <a:rPr lang="en-US" sz="5000" spc="-295">
                <a:solidFill>
                  <a:srgbClr val="263F6B"/>
                </a:solidFill>
                <a:latin typeface="Montserrat Ultra-Bold Italics"/>
              </a:rPr>
              <a:t>HIGHLIGHTS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4062249"/>
            <a:ext cx="6140706" cy="4902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249"/>
              </a:lnSpc>
              <a:buFont typeface="Arial"/>
              <a:buChar char="•"/>
            </a:pPr>
            <a:r>
              <a:rPr lang="en-US" sz="2499" spc="49">
                <a:solidFill>
                  <a:srgbClr val="000000"/>
                </a:solidFill>
                <a:latin typeface="Montserrat"/>
              </a:rPr>
              <a:t>From 2006 to 2011, the number of hires kept increasing each year reaching its peak in 2011 with 83 hires (9 times more hires than the past year!). </a:t>
            </a:r>
          </a:p>
          <a:p>
            <a:pPr>
              <a:lnSpc>
                <a:spcPts val="3249"/>
              </a:lnSpc>
            </a:pPr>
          </a:p>
          <a:p>
            <a:pPr marL="539749" indent="-269875" lvl="1">
              <a:lnSpc>
                <a:spcPts val="3249"/>
              </a:lnSpc>
              <a:buFont typeface="Arial"/>
              <a:buChar char="•"/>
            </a:pPr>
            <a:r>
              <a:rPr lang="en-US" sz="2499" spc="49">
                <a:solidFill>
                  <a:srgbClr val="000000"/>
                </a:solidFill>
                <a:latin typeface="Montserrat"/>
              </a:rPr>
              <a:t>T</a:t>
            </a:r>
            <a:r>
              <a:rPr lang="en-US" sz="2499" spc="49">
                <a:solidFill>
                  <a:srgbClr val="000000"/>
                </a:solidFill>
                <a:latin typeface="Montserrat"/>
              </a:rPr>
              <a:t>here was a decline in hires in 2012 and 2013, almost halving from the peak. Then it rose again to 60 hires (19.3%) in 2014, but a consistent decline followed, culminating in only 1 hire in 2018.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622796" y="2867840"/>
            <a:ext cx="6233907" cy="646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 spc="75">
                <a:solidFill>
                  <a:srgbClr val="213559"/>
                </a:solidFill>
                <a:latin typeface="Montserrat Bold"/>
              </a:rPr>
              <a:t>HIRING BY YEAR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891735" y="4797984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-10334614" y="9613261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4" id="4"/>
          <p:cNvSpPr/>
          <p:nvPr/>
        </p:nvSpPr>
        <p:spPr>
          <a:xfrm rot="0">
            <a:off x="-10334614" y="-675827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5" id="5"/>
          <p:cNvSpPr/>
          <p:nvPr/>
        </p:nvSpPr>
        <p:spPr>
          <a:xfrm rot="-1753206">
            <a:off x="76559" y="4797984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5895986" y="999062"/>
            <a:ext cx="12220959" cy="8582473"/>
          </a:xfrm>
          <a:custGeom>
            <a:avLst/>
            <a:gdLst/>
            <a:ahLst/>
            <a:cxnLst/>
            <a:rect r="r" b="b" t="t" l="l"/>
            <a:pathLst>
              <a:path h="8582473" w="12220959">
                <a:moveTo>
                  <a:pt x="0" y="0"/>
                </a:moveTo>
                <a:lnTo>
                  <a:pt x="12220958" y="0"/>
                </a:lnTo>
                <a:lnTo>
                  <a:pt x="12220958" y="8582473"/>
                </a:lnTo>
                <a:lnTo>
                  <a:pt x="0" y="8582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3138" y="1103837"/>
            <a:ext cx="7396534" cy="1273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5000" spc="-295">
                <a:solidFill>
                  <a:srgbClr val="263F6B"/>
                </a:solidFill>
                <a:latin typeface="Montserrat Ultra-Bold Italics"/>
              </a:rPr>
              <a:t>MORE COMPANY </a:t>
            </a:r>
          </a:p>
          <a:p>
            <a:pPr>
              <a:lnSpc>
                <a:spcPts val="4900"/>
              </a:lnSpc>
            </a:pPr>
            <a:r>
              <a:rPr lang="en-US" sz="5000" spc="-295">
                <a:solidFill>
                  <a:srgbClr val="263F6B"/>
                </a:solidFill>
                <a:latin typeface="Montserrat Ultra-Bold Italics"/>
              </a:rPr>
              <a:t>HIGHLIGHTS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4471824"/>
            <a:ext cx="5611112" cy="162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249"/>
              </a:lnSpc>
              <a:buFont typeface="Arial"/>
              <a:buChar char="•"/>
            </a:pPr>
            <a:r>
              <a:rPr lang="en-US" sz="2499" spc="49">
                <a:solidFill>
                  <a:srgbClr val="000000"/>
                </a:solidFill>
                <a:latin typeface="Montserrat"/>
              </a:rPr>
              <a:t>The scatter plot shows there is a positive correlation between engagement survey scores and performance scores.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622796" y="3072628"/>
            <a:ext cx="6233907" cy="646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 spc="75">
                <a:solidFill>
                  <a:srgbClr val="213559"/>
                </a:solidFill>
                <a:latin typeface="Montserrat Bold"/>
              </a:rPr>
              <a:t>PERFORMANCE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6811799"/>
            <a:ext cx="5611112" cy="1308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Canva Sans"/>
              </a:rPr>
              <a:t>As the engagement survey scores increase, performance scores also tend to increase.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TextBox 3" id="3"/>
          <p:cNvSpPr txBox="true"/>
          <p:nvPr/>
        </p:nvSpPr>
        <p:spPr>
          <a:xfrm rot="0">
            <a:off x="6997066" y="104775"/>
            <a:ext cx="3562003" cy="655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42"/>
              </a:lnSpc>
            </a:pPr>
            <a:r>
              <a:rPr lang="en-US" sz="5043" spc="-297">
                <a:solidFill>
                  <a:srgbClr val="263F6B"/>
                </a:solidFill>
                <a:latin typeface="Montserrat Ultra-Bold Italics"/>
              </a:rPr>
              <a:t>SUMMARY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47781" y="975973"/>
            <a:ext cx="16992439" cy="8689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91"/>
              </a:lnSpc>
            </a:pPr>
            <a:r>
              <a:rPr lang="en-US" sz="2840" spc="56">
                <a:solidFill>
                  <a:srgbClr val="212423"/>
                </a:solidFill>
                <a:latin typeface="Montserrat Bold"/>
              </a:rPr>
              <a:t>After Visualizing the data we found that:</a:t>
            </a:r>
          </a:p>
          <a:p>
            <a:pPr marL="548563" indent="-274282" lvl="1">
              <a:lnSpc>
                <a:spcPts val="5716"/>
              </a:lnSpc>
              <a:buFont typeface="Arial"/>
              <a:buChar char="•"/>
            </a:pPr>
            <a:r>
              <a:rPr lang="en-US" sz="2540" spc="50">
                <a:solidFill>
                  <a:srgbClr val="212423"/>
                </a:solidFill>
                <a:latin typeface="Montserrat"/>
              </a:rPr>
              <a:t>The company's workforce is predominantly in production, with notable variations in salary and satisfaction across departments. </a:t>
            </a:r>
          </a:p>
          <a:p>
            <a:pPr>
              <a:lnSpc>
                <a:spcPts val="5716"/>
              </a:lnSpc>
            </a:pPr>
          </a:p>
          <a:p>
            <a:pPr marL="548563" indent="-274282" lvl="1">
              <a:lnSpc>
                <a:spcPts val="5716"/>
              </a:lnSpc>
              <a:buFont typeface="Arial"/>
              <a:buChar char="•"/>
            </a:pPr>
            <a:r>
              <a:rPr lang="en-US" sz="2540" spc="50">
                <a:solidFill>
                  <a:srgbClr val="212423"/>
                </a:solidFill>
                <a:latin typeface="Montserrat"/>
              </a:rPr>
              <a:t>The age distribution centers around 30-50. American citizenship is dominant and concentrated in Massachusetts. Female representation is higher, but a gender pay gap is observed, potentially influenced by departmental distribution. LinkedIn and Indeed are the source of 54.4% of the employees.</a:t>
            </a:r>
          </a:p>
          <a:p>
            <a:pPr>
              <a:lnSpc>
                <a:spcPts val="5716"/>
              </a:lnSpc>
            </a:pPr>
          </a:p>
          <a:p>
            <a:pPr marL="548563" indent="-274282" lvl="1">
              <a:lnSpc>
                <a:spcPts val="5716"/>
              </a:lnSpc>
              <a:buFont typeface="Arial"/>
              <a:buChar char="•"/>
            </a:pPr>
            <a:r>
              <a:rPr lang="en-US" sz="2540" spc="50">
                <a:solidFill>
                  <a:srgbClr val="212423"/>
                </a:solidFill>
                <a:latin typeface="Montserrat"/>
              </a:rPr>
              <a:t>The m</a:t>
            </a:r>
            <a:r>
              <a:rPr lang="en-US" sz="2540" spc="50">
                <a:solidFill>
                  <a:srgbClr val="212423"/>
                </a:solidFill>
                <a:latin typeface="Montserrat"/>
              </a:rPr>
              <a:t>ajority of employees are still active. Terminated employees cite diverse reasons, and their average tenure is approximately 3 years. Hiring peaked in 2011, and positive correlations emerge between engagement survey scores and performance, underlining their interconnectedness.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11778442" y="-675827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6" id="6"/>
          <p:cNvSpPr/>
          <p:nvPr/>
        </p:nvSpPr>
        <p:spPr>
          <a:xfrm rot="0">
            <a:off x="-10452908" y="-591609"/>
            <a:ext cx="16230600" cy="1351653"/>
          </a:xfrm>
          <a:prstGeom prst="rect">
            <a:avLst/>
          </a:prstGeom>
          <a:solidFill>
            <a:srgbClr val="213559"/>
          </a:solid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Freeform 3" id="3"/>
          <p:cNvSpPr/>
          <p:nvPr/>
        </p:nvSpPr>
        <p:spPr>
          <a:xfrm flipH="true" flipV="false" rot="0">
            <a:off x="6305562" y="-995510"/>
            <a:ext cx="12278020" cy="12278020"/>
          </a:xfrm>
          <a:custGeom>
            <a:avLst/>
            <a:gdLst/>
            <a:ahLst/>
            <a:cxnLst/>
            <a:rect r="r" b="b" t="t" l="l"/>
            <a:pathLst>
              <a:path h="12278020" w="12278020">
                <a:moveTo>
                  <a:pt x="12278019" y="0"/>
                </a:moveTo>
                <a:lnTo>
                  <a:pt x="0" y="0"/>
                </a:lnTo>
                <a:lnTo>
                  <a:pt x="0" y="12278020"/>
                </a:lnTo>
                <a:lnTo>
                  <a:pt x="12278019" y="12278020"/>
                </a:lnTo>
                <a:lnTo>
                  <a:pt x="12278019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1028700" y="3703457"/>
            <a:ext cx="16230600" cy="5554843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9639230" y="-203728"/>
            <a:ext cx="8944351" cy="10694456"/>
            <a:chOff x="0" y="0"/>
            <a:chExt cx="8603361" cy="102867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28801" t="0" r="-50549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1200150"/>
            <a:ext cx="5935366" cy="2097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71"/>
              </a:lnSpc>
            </a:pPr>
            <a:r>
              <a:rPr lang="en-US" sz="8236" spc="-485">
                <a:solidFill>
                  <a:srgbClr val="263F6B"/>
                </a:solidFill>
                <a:latin typeface="Montserrat Ultra-Bold Italics"/>
              </a:rPr>
              <a:t>TABLE OF CONTENTS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83557" y="3932941"/>
            <a:ext cx="7896185" cy="343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Introduction</a:t>
            </a:r>
          </a:p>
          <a:p>
            <a:pPr marL="539749" indent="-269875" lvl="1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Departments Visualization &amp; Comparisons</a:t>
            </a:r>
          </a:p>
          <a:p>
            <a:pPr marL="539749" indent="-269875" lvl="1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Company Demographics</a:t>
            </a:r>
            <a:r>
              <a:rPr lang="en-US" sz="2499" spc="49">
                <a:solidFill>
                  <a:srgbClr val="FFFFFF"/>
                </a:solidFill>
                <a:latin typeface="Montserrat"/>
              </a:rPr>
              <a:t> Visualizations</a:t>
            </a:r>
          </a:p>
          <a:p>
            <a:pPr marL="539749" indent="-269875" lvl="1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More Highlights and Visualizations</a:t>
            </a:r>
          </a:p>
          <a:p>
            <a:pPr marL="539749" indent="-269875" lvl="1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Summary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476242" y="8956802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3F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83237" y="4465219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76242" y="8956802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494137" y="698454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5" y="0"/>
                </a:lnTo>
                <a:lnTo>
                  <a:pt x="2556815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9461" y="9578419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rot="0">
            <a:off x="1028700" y="8302951"/>
            <a:ext cx="16230600" cy="169519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8" id="8"/>
          <p:cNvSpPr/>
          <p:nvPr/>
        </p:nvSpPr>
        <p:spPr>
          <a:xfrm rot="0">
            <a:off x="1028700" y="1814529"/>
            <a:ext cx="16230600" cy="169519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9" id="9"/>
          <p:cNvSpPr txBox="true"/>
          <p:nvPr/>
        </p:nvSpPr>
        <p:spPr>
          <a:xfrm rot="0">
            <a:off x="1028700" y="2926758"/>
            <a:ext cx="7727311" cy="3919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898"/>
              </a:lnSpc>
            </a:pPr>
            <a:r>
              <a:rPr lang="en-US" sz="16194" spc="-955">
                <a:solidFill>
                  <a:srgbClr val="FFFFFF"/>
                </a:solidFill>
                <a:latin typeface="Montserrat Ultra-Bold"/>
              </a:rPr>
              <a:t>THANK YOU!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918282"/>
            <a:ext cx="5015153" cy="43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10"/>
              </a:lnSpc>
            </a:pPr>
            <a:r>
              <a:rPr lang="en-US" sz="2700">
                <a:solidFill>
                  <a:srgbClr val="FFFFFF"/>
                </a:solidFill>
                <a:latin typeface="Montserrat Italics"/>
              </a:rPr>
              <a:t>By Anass El Aqli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AutoShape 3" id="3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4" id="4"/>
          <p:cNvSpPr/>
          <p:nvPr/>
        </p:nvSpPr>
        <p:spPr>
          <a:xfrm rot="2700000">
            <a:off x="15641497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-3715417" y="1681677"/>
            <a:ext cx="8253464" cy="1309890"/>
            <a:chOff x="0" y="0"/>
            <a:chExt cx="4161103" cy="660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61103" cy="660400"/>
            </a:xfrm>
            <a:custGeom>
              <a:avLst/>
              <a:gdLst/>
              <a:ahLst/>
              <a:cxnLst/>
              <a:rect r="r" b="b" t="t" l="l"/>
              <a:pathLst>
                <a:path h="660400" w="4161103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749983" y="1681677"/>
            <a:ext cx="8253464" cy="1309890"/>
            <a:chOff x="0" y="0"/>
            <a:chExt cx="4161103" cy="660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161103" cy="660400"/>
            </a:xfrm>
            <a:custGeom>
              <a:avLst/>
              <a:gdLst/>
              <a:ahLst/>
              <a:cxnLst/>
              <a:rect r="r" b="b" t="t" l="l"/>
              <a:pathLst>
                <a:path h="660400" w="4161103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5308094" y="1923172"/>
            <a:ext cx="7573666" cy="979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7"/>
              </a:lnSpc>
            </a:pPr>
            <a:r>
              <a:rPr lang="en-US" sz="7436" spc="-438">
                <a:solidFill>
                  <a:srgbClr val="263F6B"/>
                </a:solidFill>
                <a:latin typeface="Montserrat Ultra-Bold Italics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37840" y="4390926"/>
            <a:ext cx="13012320" cy="314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2"/>
              </a:lnSpc>
            </a:pPr>
            <a:r>
              <a:rPr lang="en-US" sz="3058" spc="61">
                <a:solidFill>
                  <a:srgbClr val="212423"/>
                </a:solidFill>
                <a:latin typeface="Montserrat"/>
              </a:rPr>
              <a:t>In this project, I was given HR data from an organization XYZ Technologies. I'm thrilled to share insightful visualizations derived from the company's data. Using </a:t>
            </a:r>
            <a:r>
              <a:rPr lang="en-US" sz="3058" spc="61">
                <a:solidFill>
                  <a:srgbClr val="212423"/>
                </a:solidFill>
                <a:latin typeface="Montserrat Bold"/>
              </a:rPr>
              <a:t>Python's Pandas, Matplotlib, and Seaborn</a:t>
            </a:r>
            <a:r>
              <a:rPr lang="en-US" sz="3058" spc="61">
                <a:solidFill>
                  <a:srgbClr val="212423"/>
                </a:solidFill>
                <a:latin typeface="Montserrat"/>
              </a:rPr>
              <a:t>. Let's dive into these graphics to uncover key highlights and patterns that shape the company.</a:t>
            </a:r>
          </a:p>
          <a:p>
            <a:pPr algn="ctr">
              <a:lnSpc>
                <a:spcPts val="3568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483108" y="7374242"/>
            <a:ext cx="3824986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ts you.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891735" y="4797984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-10334614" y="9613261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4" id="4"/>
          <p:cNvSpPr/>
          <p:nvPr/>
        </p:nvSpPr>
        <p:spPr>
          <a:xfrm rot="0">
            <a:off x="-10334614" y="-675827"/>
            <a:ext cx="16230600" cy="1351653"/>
          </a:xfrm>
          <a:prstGeom prst="rect">
            <a:avLst/>
          </a:prstGeom>
          <a:solidFill>
            <a:srgbClr val="213559"/>
          </a:solid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6687303" y="257258"/>
            <a:ext cx="11363314" cy="9772484"/>
          </a:xfrm>
          <a:custGeom>
            <a:avLst/>
            <a:gdLst/>
            <a:ahLst/>
            <a:cxnLst/>
            <a:rect r="r" b="b" t="t" l="l"/>
            <a:pathLst>
              <a:path h="9772484" w="11363314">
                <a:moveTo>
                  <a:pt x="0" y="0"/>
                </a:moveTo>
                <a:lnTo>
                  <a:pt x="11363314" y="0"/>
                </a:lnTo>
                <a:lnTo>
                  <a:pt x="11363314" y="9772484"/>
                </a:lnTo>
                <a:lnTo>
                  <a:pt x="0" y="97724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78" t="0" r="-1078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9995" y="1133475"/>
            <a:ext cx="7713061" cy="1892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5000" spc="-295">
                <a:solidFill>
                  <a:srgbClr val="263F6B"/>
                </a:solidFill>
                <a:latin typeface="Montserrat Ultra-Bold Italics"/>
              </a:rPr>
              <a:t>DEPARTEMENTS VISUALIZATION &amp; COMPARISON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0338" y="5124450"/>
            <a:ext cx="7153592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249"/>
              </a:lnSpc>
              <a:buFont typeface="Arial"/>
              <a:buChar char="•"/>
            </a:pPr>
            <a:r>
              <a:rPr lang="en-US" sz="2499" spc="49">
                <a:solidFill>
                  <a:srgbClr val="000000"/>
                </a:solidFill>
                <a:latin typeface="Montserrat"/>
              </a:rPr>
              <a:t>From this pie chart we can understand that the majority of employees work in the production department.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0338" y="6940550"/>
            <a:ext cx="6834278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249"/>
              </a:lnSpc>
              <a:buFont typeface="Arial"/>
              <a:buChar char="•"/>
            </a:pPr>
            <a:r>
              <a:rPr lang="en-US" sz="2499" spc="49">
                <a:solidFill>
                  <a:srgbClr val="000000"/>
                </a:solidFill>
                <a:latin typeface="Montserrat"/>
              </a:rPr>
              <a:t>Followed by IT/IS and Sales departments. While the Executive Office is only 1 person.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9995" y="3573146"/>
            <a:ext cx="2586831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213559"/>
                </a:solidFill>
                <a:latin typeface="Montserrat Bold"/>
              </a:rPr>
              <a:t>NUMBERS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891735" y="4797984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-10334614" y="9613261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4" id="4"/>
          <p:cNvSpPr/>
          <p:nvPr/>
        </p:nvSpPr>
        <p:spPr>
          <a:xfrm rot="0">
            <a:off x="-10334614" y="-675827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7224351" y="229054"/>
            <a:ext cx="10885029" cy="9828891"/>
          </a:xfrm>
          <a:custGeom>
            <a:avLst/>
            <a:gdLst/>
            <a:ahLst/>
            <a:cxnLst/>
            <a:rect r="r" b="b" t="t" l="l"/>
            <a:pathLst>
              <a:path h="9828891" w="10885029">
                <a:moveTo>
                  <a:pt x="0" y="0"/>
                </a:moveTo>
                <a:lnTo>
                  <a:pt x="10885028" y="0"/>
                </a:lnTo>
                <a:lnTo>
                  <a:pt x="10885028" y="9828892"/>
                </a:lnTo>
                <a:lnTo>
                  <a:pt x="0" y="98288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58420" y="1133475"/>
            <a:ext cx="7713061" cy="1892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5000" spc="-295">
                <a:solidFill>
                  <a:srgbClr val="263F6B"/>
                </a:solidFill>
                <a:latin typeface="Montserrat Ultra-Bold Italics"/>
              </a:rPr>
              <a:t>DEPARTMENTS VISUALIZATION &amp; COMPARISON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759" y="4819031"/>
            <a:ext cx="7153592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249"/>
              </a:lnSpc>
              <a:buFont typeface="Arial"/>
              <a:buChar char="•"/>
            </a:pPr>
            <a:r>
              <a:rPr lang="en-US" sz="2499" spc="49">
                <a:solidFill>
                  <a:srgbClr val="000000"/>
                </a:solidFill>
                <a:latin typeface="Montserrat"/>
              </a:rPr>
              <a:t>This box plot shows that the production department has the lowest median salary.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0759" y="6671331"/>
            <a:ext cx="7153592" cy="162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249"/>
              </a:lnSpc>
              <a:buFont typeface="Arial"/>
              <a:buChar char="•"/>
            </a:pPr>
            <a:r>
              <a:rPr lang="en-US" sz="2499" spc="49">
                <a:solidFill>
                  <a:srgbClr val="000000"/>
                </a:solidFill>
                <a:latin typeface="Montserrat"/>
              </a:rPr>
              <a:t>The highest median salary belongs to the Executive Office department             (1 person), followed by the Software Engineering department.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58420" y="3536325"/>
            <a:ext cx="2077343" cy="646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 spc="75">
                <a:solidFill>
                  <a:srgbClr val="263F6B"/>
                </a:solidFill>
                <a:latin typeface="Montserrat Bold"/>
              </a:rPr>
              <a:t>SALARY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891735" y="4797984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-10334614" y="9613261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4" id="4"/>
          <p:cNvSpPr/>
          <p:nvPr/>
        </p:nvSpPr>
        <p:spPr>
          <a:xfrm rot="0">
            <a:off x="-10334614" y="-675827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6844951" y="322437"/>
            <a:ext cx="11246361" cy="9642125"/>
          </a:xfrm>
          <a:custGeom>
            <a:avLst/>
            <a:gdLst/>
            <a:ahLst/>
            <a:cxnLst/>
            <a:rect r="r" b="b" t="t" l="l"/>
            <a:pathLst>
              <a:path h="9642125" w="11246361">
                <a:moveTo>
                  <a:pt x="0" y="0"/>
                </a:moveTo>
                <a:lnTo>
                  <a:pt x="11246361" y="0"/>
                </a:lnTo>
                <a:lnTo>
                  <a:pt x="11246361" y="9642126"/>
                </a:lnTo>
                <a:lnTo>
                  <a:pt x="0" y="96421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58420" y="1133475"/>
            <a:ext cx="7713061" cy="1892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5000" spc="-295">
                <a:solidFill>
                  <a:srgbClr val="263F6B"/>
                </a:solidFill>
                <a:latin typeface="Montserrat Ultra-Bold Italics"/>
              </a:rPr>
              <a:t>DEPARTMENTS VISUALIZATION &amp; COMPARISON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5124450"/>
            <a:ext cx="7153592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249"/>
              </a:lnSpc>
              <a:buFont typeface="Arial"/>
              <a:buChar char="•"/>
            </a:pPr>
            <a:r>
              <a:rPr lang="en-US" sz="2499" spc="49">
                <a:solidFill>
                  <a:srgbClr val="000000"/>
                </a:solidFill>
                <a:latin typeface="Montserrat"/>
              </a:rPr>
              <a:t>The bar chart illustrates that the Software Engineering department has the highest average satisfaction.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7254875"/>
            <a:ext cx="7153592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249"/>
              </a:lnSpc>
              <a:buFont typeface="Arial"/>
              <a:buChar char="•"/>
            </a:pPr>
            <a:r>
              <a:rPr lang="en-US" sz="2499" spc="49">
                <a:solidFill>
                  <a:srgbClr val="000000"/>
                </a:solidFill>
                <a:latin typeface="Montserrat"/>
              </a:rPr>
              <a:t>The Executive Office department has the lowest average. Followed by the Admin Offices.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592717" y="3302001"/>
            <a:ext cx="4807667" cy="1313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 spc="75">
                <a:solidFill>
                  <a:srgbClr val="213559"/>
                </a:solidFill>
                <a:latin typeface="Montserrat Bold"/>
              </a:rPr>
              <a:t>EMPLOYEE</a:t>
            </a:r>
          </a:p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 spc="75">
                <a:solidFill>
                  <a:srgbClr val="213559"/>
                </a:solidFill>
                <a:latin typeface="Montserrat Bold"/>
              </a:rPr>
              <a:t>      SATISFACTION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724193" y="5184661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grpSp>
        <p:nvGrpSpPr>
          <p:cNvPr name="Group 3" id="3"/>
          <p:cNvGrpSpPr/>
          <p:nvPr/>
        </p:nvGrpSpPr>
        <p:grpSpPr>
          <a:xfrm rot="0">
            <a:off x="208734" y="6007721"/>
            <a:ext cx="5748399" cy="2249171"/>
            <a:chOff x="0" y="0"/>
            <a:chExt cx="1687841" cy="660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87841" cy="660400"/>
            </a:xfrm>
            <a:custGeom>
              <a:avLst/>
              <a:gdLst/>
              <a:ahLst/>
              <a:cxnLst/>
              <a:rect r="r" b="b" t="t" l="l"/>
              <a:pathLst>
                <a:path h="660400" w="1687841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-3832650" y="373755"/>
            <a:ext cx="8253464" cy="1309890"/>
            <a:chOff x="0" y="0"/>
            <a:chExt cx="4161103" cy="660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61103" cy="660400"/>
            </a:xfrm>
            <a:custGeom>
              <a:avLst/>
              <a:gdLst/>
              <a:ahLst/>
              <a:cxnLst/>
              <a:rect r="r" b="b" t="t" l="l"/>
              <a:pathLst>
                <a:path h="660400" w="4161103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749983" y="373755"/>
            <a:ext cx="8253464" cy="1309890"/>
            <a:chOff x="0" y="0"/>
            <a:chExt cx="4161103" cy="660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161103" cy="660400"/>
            </a:xfrm>
            <a:custGeom>
              <a:avLst/>
              <a:gdLst/>
              <a:ahLst/>
              <a:cxnLst/>
              <a:rect r="r" b="b" t="t" l="l"/>
              <a:pathLst>
                <a:path h="660400" w="4161103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5411107" y="6660617"/>
            <a:ext cx="7613137" cy="3404959"/>
            <a:chOff x="0" y="0"/>
            <a:chExt cx="1476586" cy="660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76586" cy="660400"/>
            </a:xfrm>
            <a:custGeom>
              <a:avLst/>
              <a:gdLst/>
              <a:ahLst/>
              <a:cxnLst/>
              <a:rect r="r" b="b" t="t" l="l"/>
              <a:pathLst>
                <a:path h="660400" w="1476586">
                  <a:moveTo>
                    <a:pt x="135212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52126" y="0"/>
                  </a:lnTo>
                  <a:cubicBezTo>
                    <a:pt x="1420706" y="0"/>
                    <a:pt x="1476586" y="55880"/>
                    <a:pt x="1476586" y="124460"/>
                  </a:cubicBezTo>
                  <a:lnTo>
                    <a:pt x="1476586" y="535940"/>
                  </a:lnTo>
                  <a:cubicBezTo>
                    <a:pt x="1476586" y="604520"/>
                    <a:pt x="1420706" y="660400"/>
                    <a:pt x="1352126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579038" y="7132671"/>
            <a:ext cx="6082746" cy="3154329"/>
            <a:chOff x="0" y="0"/>
            <a:chExt cx="2219002" cy="115070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19002" cy="1150708"/>
            </a:xfrm>
            <a:custGeom>
              <a:avLst/>
              <a:gdLst/>
              <a:ahLst/>
              <a:cxnLst/>
              <a:rect r="r" b="b" t="t" l="l"/>
              <a:pathLst>
                <a:path h="1150708" w="2219002">
                  <a:moveTo>
                    <a:pt x="2094542" y="1150708"/>
                  </a:moveTo>
                  <a:lnTo>
                    <a:pt x="124460" y="1150708"/>
                  </a:lnTo>
                  <a:cubicBezTo>
                    <a:pt x="55880" y="1150708"/>
                    <a:pt x="0" y="1094828"/>
                    <a:pt x="0" y="102624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94542" y="0"/>
                  </a:lnTo>
                  <a:cubicBezTo>
                    <a:pt x="2163122" y="0"/>
                    <a:pt x="2219002" y="55880"/>
                    <a:pt x="2219002" y="124460"/>
                  </a:cubicBezTo>
                  <a:lnTo>
                    <a:pt x="2219002" y="1026248"/>
                  </a:lnTo>
                  <a:cubicBezTo>
                    <a:pt x="2219002" y="1094828"/>
                    <a:pt x="2163122" y="1150708"/>
                    <a:pt x="2094542" y="1150708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9334737" y="2549791"/>
            <a:ext cx="8830491" cy="3244761"/>
          </a:xfrm>
          <a:custGeom>
            <a:avLst/>
            <a:gdLst/>
            <a:ahLst/>
            <a:cxnLst/>
            <a:rect r="r" b="b" t="t" l="l"/>
            <a:pathLst>
              <a:path h="3244761" w="8830491">
                <a:moveTo>
                  <a:pt x="0" y="0"/>
                </a:moveTo>
                <a:lnTo>
                  <a:pt x="8830492" y="0"/>
                </a:lnTo>
                <a:lnTo>
                  <a:pt x="8830492" y="3244761"/>
                </a:lnTo>
                <a:lnTo>
                  <a:pt x="0" y="3244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297114" y="443300"/>
            <a:ext cx="7573666" cy="1893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5"/>
              </a:lnSpc>
            </a:pPr>
            <a:r>
              <a:rPr lang="en-US" sz="5036" spc="-297">
                <a:solidFill>
                  <a:srgbClr val="263F6B"/>
                </a:solidFill>
                <a:latin typeface="Montserrat Ultra-Bold Italics"/>
              </a:rPr>
              <a:t>DEPARTMENTS VISUALIZATION SUMMARY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69740" y="6272722"/>
            <a:ext cx="4426387" cy="172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Most employees of the company are in the production departement (67.2%)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807749" y="7042297"/>
            <a:ext cx="6819853" cy="260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However, production employees earn on average less than any other department.</a:t>
            </a:r>
          </a:p>
          <a:p>
            <a:pPr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 The 1 person in the Executive Office earns the highest salary. and the Department of Software Engineers has people who earn the most on average.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70780" y="7608110"/>
            <a:ext cx="5294449" cy="216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We can see that the CEO and the people in the Admin Offices aren’t that satisfied. While software engineers are the most satisfied on average.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21617" y="5019751"/>
            <a:ext cx="3499197" cy="633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8"/>
              </a:lnSpc>
            </a:pPr>
            <a:r>
              <a:rPr lang="en-US" sz="2941" spc="58">
                <a:solidFill>
                  <a:srgbClr val="263F6B"/>
                </a:solidFill>
                <a:latin typeface="Montserrat Ultra-Bold"/>
              </a:rPr>
              <a:t>NUMBERS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097984" y="5817221"/>
            <a:ext cx="3499197" cy="633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8"/>
              </a:lnSpc>
            </a:pPr>
            <a:r>
              <a:rPr lang="en-US" sz="2941" spc="58">
                <a:solidFill>
                  <a:srgbClr val="263F6B"/>
                </a:solidFill>
                <a:latin typeface="Montserrat Ultra-Bold"/>
              </a:rPr>
              <a:t>SALARY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139224" y="6120322"/>
            <a:ext cx="5148776" cy="633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8"/>
              </a:lnSpc>
            </a:pPr>
            <a:r>
              <a:rPr lang="en-US" sz="2941" spc="58">
                <a:solidFill>
                  <a:srgbClr val="263F6B"/>
                </a:solidFill>
                <a:latin typeface="Montserrat Ultra-Bold"/>
              </a:rPr>
              <a:t>EMPLYEE SATISFACTION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891735" y="4797984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-10334614" y="9613261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4" id="4"/>
          <p:cNvSpPr/>
          <p:nvPr/>
        </p:nvSpPr>
        <p:spPr>
          <a:xfrm rot="0">
            <a:off x="-10334614" y="-675827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5" id="5"/>
          <p:cNvSpPr/>
          <p:nvPr/>
        </p:nvSpPr>
        <p:spPr>
          <a:xfrm rot="-1753206">
            <a:off x="-739335" y="4950384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6854162" y="800185"/>
            <a:ext cx="11186727" cy="7873389"/>
          </a:xfrm>
          <a:custGeom>
            <a:avLst/>
            <a:gdLst/>
            <a:ahLst/>
            <a:cxnLst/>
            <a:rect r="r" b="b" t="t" l="l"/>
            <a:pathLst>
              <a:path h="7873389" w="11186727">
                <a:moveTo>
                  <a:pt x="0" y="0"/>
                </a:moveTo>
                <a:lnTo>
                  <a:pt x="11186727" y="0"/>
                </a:lnTo>
                <a:lnTo>
                  <a:pt x="11186727" y="7873389"/>
                </a:lnTo>
                <a:lnTo>
                  <a:pt x="0" y="78733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58420" y="1133475"/>
            <a:ext cx="7713061" cy="1273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5000" spc="-295">
                <a:solidFill>
                  <a:srgbClr val="263F6B"/>
                </a:solidFill>
                <a:latin typeface="Montserrat Ultra-Bold Italics"/>
              </a:rPr>
              <a:t>COMPANY DEMOGRAPHICS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4714131"/>
            <a:ext cx="6457233" cy="203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249"/>
              </a:lnSpc>
              <a:buFont typeface="Arial"/>
              <a:buChar char="•"/>
            </a:pPr>
            <a:r>
              <a:rPr lang="en-US" sz="2499" spc="49">
                <a:solidFill>
                  <a:srgbClr val="000000"/>
                </a:solidFill>
                <a:latin typeface="Montserrat"/>
              </a:rPr>
              <a:t>We can observe that the majority of employees in this company are between the ages of 30 and 50, with the highest number of employees being in their late 30s.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1438690" y="3208600"/>
            <a:ext cx="4797852" cy="646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 spc="75">
                <a:solidFill>
                  <a:srgbClr val="213559"/>
                </a:solidFill>
                <a:latin typeface="Montserrat Bold"/>
              </a:rPr>
              <a:t>AGE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891735" y="4797984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-10334614" y="9613261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4" id="4"/>
          <p:cNvSpPr/>
          <p:nvPr/>
        </p:nvSpPr>
        <p:spPr>
          <a:xfrm rot="0">
            <a:off x="-10334614" y="-675827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8356355" y="796231"/>
            <a:ext cx="8330616" cy="5099226"/>
          </a:xfrm>
          <a:custGeom>
            <a:avLst/>
            <a:gdLst/>
            <a:ahLst/>
            <a:cxnLst/>
            <a:rect r="r" b="b" t="t" l="l"/>
            <a:pathLst>
              <a:path h="5099226" w="8330616">
                <a:moveTo>
                  <a:pt x="0" y="0"/>
                </a:moveTo>
                <a:lnTo>
                  <a:pt x="8330616" y="0"/>
                </a:lnTo>
                <a:lnTo>
                  <a:pt x="8330616" y="5099226"/>
                </a:lnTo>
                <a:lnTo>
                  <a:pt x="0" y="50992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19" t="0" r="0" b="-869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00011" y="4736880"/>
            <a:ext cx="6076295" cy="5182417"/>
          </a:xfrm>
          <a:custGeom>
            <a:avLst/>
            <a:gdLst/>
            <a:ahLst/>
            <a:cxnLst/>
            <a:rect r="r" b="b" t="t" l="l"/>
            <a:pathLst>
              <a:path h="5182417" w="6076295">
                <a:moveTo>
                  <a:pt x="0" y="0"/>
                </a:moveTo>
                <a:lnTo>
                  <a:pt x="6076296" y="0"/>
                </a:lnTo>
                <a:lnTo>
                  <a:pt x="6076296" y="5182417"/>
                </a:lnTo>
                <a:lnTo>
                  <a:pt x="0" y="51824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6849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58420" y="1133475"/>
            <a:ext cx="7713061" cy="1273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5000" spc="-295">
                <a:solidFill>
                  <a:srgbClr val="263F6B"/>
                </a:solidFill>
                <a:latin typeface="Montserrat Ultra-Bold Italics"/>
              </a:rPr>
              <a:t>COMPANY DEMOGRAPHICS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5139940"/>
            <a:ext cx="7153592" cy="80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249"/>
              </a:lnSpc>
              <a:buFont typeface="Arial"/>
              <a:buChar char="•"/>
            </a:pPr>
            <a:r>
              <a:rPr lang="en-US" sz="2499" spc="49">
                <a:solidFill>
                  <a:srgbClr val="000000"/>
                </a:solidFill>
                <a:latin typeface="Montserrat"/>
              </a:rPr>
              <a:t>The workforce of the company is predominantly American citizens.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6948687"/>
            <a:ext cx="7153592" cy="80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249"/>
              </a:lnSpc>
              <a:buFont typeface="Arial"/>
              <a:buChar char="•"/>
            </a:pPr>
            <a:r>
              <a:rPr lang="en-US" sz="2499" spc="49">
                <a:solidFill>
                  <a:srgbClr val="000000"/>
                </a:solidFill>
                <a:latin typeface="Montserrat"/>
              </a:rPr>
              <a:t>With 9% of the employees having a Hispanic/Latino background.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58420" y="3491213"/>
            <a:ext cx="3321348" cy="646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 spc="75">
                <a:solidFill>
                  <a:srgbClr val="213559"/>
                </a:solidFill>
                <a:latin typeface="Montserrat Bold"/>
              </a:rPr>
              <a:t>CITIZENSHIP</a:t>
            </a:r>
          </a:p>
        </p:txBody>
      </p:sp>
      <p:sp>
        <p:nvSpPr>
          <p:cNvPr name="AutoShape 11" id="11"/>
          <p:cNvSpPr/>
          <p:nvPr/>
        </p:nvSpPr>
        <p:spPr>
          <a:xfrm rot="-1753206">
            <a:off x="-739335" y="4950384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DAF2WpPPhr8</dc:identifier>
  <dcterms:modified xsi:type="dcterms:W3CDTF">2011-08-01T06:04:30Z</dcterms:modified>
  <cp:revision>1</cp:revision>
  <dc:title>Oeson Project II - Anass El Aqli</dc:title>
</cp:coreProperties>
</file>